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4630400" cy="8229600"/>
  <p:notesSz cx="8229600" cy="14630400"/>
  <p:embeddedFontLst>
    <p:embeddedFont>
      <p:font typeface="Host Grotesk Medium" panose="020B0504030402000203" pitchFamily="34" charset="0"/>
      <p:bold r:id="rId22"/>
    </p:embeddedFont>
    <p:embeddedFont>
      <p:font typeface="Host Grotesk Medium" panose="020B0504030402000203" pitchFamily="34" charset="-122"/>
      <p:bold r:id="rId23"/>
    </p:embeddedFont>
    <p:embeddedFont>
      <p:font typeface="Host Grotesk Medium" panose="020B0504030402000203" pitchFamily="34" charset="-120"/>
      <p:bold r:id="rId24"/>
    </p:embeddedFont>
    <p:embeddedFont>
      <p:font typeface="Roboto" panose="02000000000000000000" pitchFamily="34" charset="0"/>
      <p:regular r:id="rId25"/>
    </p:embeddedFont>
    <p:embeddedFont>
      <p:font typeface="Roboto" panose="02000000000000000000" pitchFamily="34" charset="-122"/>
      <p:regular r:id="rId26"/>
    </p:embeddedFont>
    <p:embeddedFont>
      <p:font typeface="Roboto" panose="02000000000000000000" pitchFamily="34" charset="-120"/>
      <p:regular r:id="rId27"/>
    </p:embeddedFont>
    <p:embeddedFont>
      <p:font typeface="Consolas" panose="020B0609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34" charset="-122"/>
      <p:regular r:id="rId32"/>
    </p:embeddedFont>
    <p:embeddedFont>
      <p:font typeface="Consolas" panose="020B0609020204030204" pitchFamily="34" charset="-120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16.fntdata"/><Relationship Id="rId36" Type="http://schemas.openxmlformats.org/officeDocument/2006/relationships/font" Target="fonts/font15.fntdata"/><Relationship Id="rId35" Type="http://schemas.openxmlformats.org/officeDocument/2006/relationships/font" Target="fonts/font14.fntdata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6010"/>
            <a:ext cx="6927532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CUDA 支持实验：从理论到实践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283744"/>
            <a:ext cx="7556421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本演示将带您探索三个专为本科生设计的 CUDA 支持实验，这些实验专为 Jetson Orin Nano 或任何安装了 CUDA 的 NVIDIA GPU 设备量身定制。我们将从基础的 CUDA C 向量计算，到 PyTorch 矩阵运算，再到 OpenCV 图像处理，全面展示 GPU 并行计算的强大性能。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697611"/>
            <a:ext cx="7556421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每个实验都包含明确的教学目标、详细的操作步骤、完整的代码示例以及结果分析，帮助学生直观理解 GPU 加速的实际效果。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5531048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38668"/>
            <a:ext cx="302300" cy="302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96908" y="5516166"/>
            <a:ext cx="2344103" cy="347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投稿人：Kunta Hsieh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01610"/>
            <a:ext cx="10927913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 - 代码实现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902970" y="1573292"/>
            <a:ext cx="12824460" cy="6019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5245" y="1139825"/>
            <a:ext cx="5001260" cy="6887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228" y="493514"/>
            <a:ext cx="7708344" cy="11215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 - 主循环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04228" y="1884283"/>
            <a:ext cx="7708344" cy="5112544"/>
          </a:xfrm>
          <a:prstGeom prst="roundRect">
            <a:avLst>
              <a:gd name="adj" fmla="val 1474"/>
            </a:avLst>
          </a:prstGeom>
          <a:solidFill>
            <a:srgbClr val="D9EDF2"/>
          </a:solidFill>
        </p:spPr>
      </p:sp>
      <p:sp>
        <p:nvSpPr>
          <p:cNvPr id="5" name="Shape 2"/>
          <p:cNvSpPr/>
          <p:nvPr/>
        </p:nvSpPr>
        <p:spPr>
          <a:xfrm>
            <a:off x="6195298" y="1884283"/>
            <a:ext cx="7726204" cy="5112544"/>
          </a:xfrm>
          <a:prstGeom prst="roundRect">
            <a:avLst>
              <a:gd name="adj" fmla="val 527"/>
            </a:avLst>
          </a:prstGeom>
          <a:solidFill>
            <a:srgbClr val="D9EDF2"/>
          </a:solidFill>
        </p:spPr>
      </p:sp>
      <p:sp>
        <p:nvSpPr>
          <p:cNvPr id="6" name="Text 3"/>
          <p:cNvSpPr/>
          <p:nvPr/>
        </p:nvSpPr>
        <p:spPr>
          <a:xfrm>
            <a:off x="6374725" y="2018824"/>
            <a:ext cx="7367349" cy="48434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while True: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ret, frame = cap.read()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if not ret: break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output = sobel_gpu(frame) if mode_gpu else sobel_cpu(frame) 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cv2.imshow("Sobel", output)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cnt += 1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if time.time() - t_prev &gt; 1:  # 每秒统计 FPS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  print("GPU" if mode_gpu else "CPU", "FPS:", cnt)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  cnt, t_prev = 0, time.time()    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key = cv2.waitKey(1) &amp; 0xFF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if key == ord('m'): mode_gpu = not mode_gpu  # m 键切换    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if key == 27: break  # ESC 离开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cap.release()</a:t>
            </a:r>
            <a:endParaRPr lang="en-US" sz="140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cv2.destroyAllWindows()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04228" y="7198638"/>
            <a:ext cx="7708344" cy="538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执行方法：在终端运行 </a:t>
            </a:r>
            <a:r>
              <a:rPr lang="en-US" sz="1400" b="1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python3 opencv_cuda_sobel.py</a:t>
            </a:r>
            <a:r>
              <a:rPr lang="en-US" sz="14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，程序会启动摄像头并显示 Sobel 边缘检测结果。按 m 键可在 GPU 和 CPU 模式之间切换，终端会实时显示当前的帧率(FPS)。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7261"/>
            <a:ext cx="12385596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 - 结果与延伸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13353"/>
            <a:ext cx="3281839" cy="248007"/>
          </a:xfrm>
          <a:prstGeom prst="roundRect">
            <a:avLst>
              <a:gd name="adj" fmla="val 336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13353"/>
            <a:ext cx="164068" cy="2480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24457" y="3013353"/>
            <a:ext cx="75152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5-10×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50936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性能提升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938588"/>
            <a:ext cx="4182189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在 Jetson Orin Nano 上，GPU 版本的 Sobel 边缘检测通常比 CPU 版本快 5-10 倍，这种加速效果在高分辨率视频处理时更为显著。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23986" y="3013353"/>
            <a:ext cx="3497937" cy="248007"/>
          </a:xfrm>
          <a:prstGeom prst="roundRect">
            <a:avLst>
              <a:gd name="adj" fmla="val 336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013353"/>
            <a:ext cx="2098715" cy="24800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70752" y="3013353"/>
            <a:ext cx="53554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60%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223986" y="350936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能源效率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223986" y="3938588"/>
            <a:ext cx="4182308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尽管 GPU 计算消耗更多功率，但由于处理速度大幅提升，每帧图像的能耗反而更低，整体能源效率更高。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54302" y="3013353"/>
            <a:ext cx="3400544" cy="248007"/>
          </a:xfrm>
          <a:prstGeom prst="roundRect">
            <a:avLst>
              <a:gd name="adj" fmla="val 336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013353"/>
            <a:ext cx="3400544" cy="24800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203674" y="3013353"/>
            <a:ext cx="632936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720p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9654302" y="3509367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最佳分辨率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654302" y="3938588"/>
            <a:ext cx="4182308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在 Jetson Orin Nano 上，720p 分辨率通常能在保持良好图像质量的同时达到最佳的实时处理性能。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93790" y="512921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延伸实验</a:t>
            </a:r>
            <a:endParaRPr lang="en-US" sz="1950" dirty="0"/>
          </a:p>
        </p:txBody>
      </p:sp>
      <p:sp>
        <p:nvSpPr>
          <p:cNvPr id="19" name="Text 14"/>
          <p:cNvSpPr/>
          <p:nvPr/>
        </p:nvSpPr>
        <p:spPr>
          <a:xfrm>
            <a:off x="793790" y="5737027"/>
            <a:ext cx="13042821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尝试其他 OpenCV CUDA 算法如高斯模糊(Gaussian Blur)、Canny 边缘检测或双边滤波(Bilateral Filter)。比较不同分辨率(720p vs 1080p)下的性能差异。使用 tegrastats 工具监控 GPU 负载与功耗，分析能源效率。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209" y="365879"/>
            <a:ext cx="3326487" cy="4157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三个实验的性能对比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209" y="1047750"/>
            <a:ext cx="13565981" cy="719768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59743" y="8245435"/>
            <a:ext cx="132993" cy="132993"/>
          </a:xfrm>
          <a:prstGeom prst="roundRect">
            <a:avLst>
              <a:gd name="adj" fmla="val 13751"/>
            </a:avLst>
          </a:prstGeom>
          <a:solidFill>
            <a:srgbClr val="143139"/>
          </a:solidFill>
        </p:spPr>
      </p:sp>
      <p:sp>
        <p:nvSpPr>
          <p:cNvPr id="5" name="Text 2"/>
          <p:cNvSpPr/>
          <p:nvPr/>
        </p:nvSpPr>
        <p:spPr>
          <a:xfrm>
            <a:off x="3853696" y="8245435"/>
            <a:ext cx="1098828" cy="1329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CPU 执行时间(ms)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6666667" y="8245435"/>
            <a:ext cx="132993" cy="132993"/>
          </a:xfrm>
          <a:prstGeom prst="roundRect">
            <a:avLst>
              <a:gd name="adj" fmla="val 13751"/>
            </a:avLst>
          </a:prstGeom>
          <a:solidFill>
            <a:srgbClr val="225461"/>
          </a:solidFill>
        </p:spPr>
      </p:sp>
      <p:sp>
        <p:nvSpPr>
          <p:cNvPr id="7" name="Text 4"/>
          <p:cNvSpPr/>
          <p:nvPr/>
        </p:nvSpPr>
        <p:spPr>
          <a:xfrm>
            <a:off x="6860619" y="8245435"/>
            <a:ext cx="1102876" cy="1329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GPU 执行时间(ms)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9677757" y="8245435"/>
            <a:ext cx="132993" cy="132993"/>
          </a:xfrm>
          <a:prstGeom prst="roundRect">
            <a:avLst>
              <a:gd name="adj" fmla="val 13751"/>
            </a:avLst>
          </a:prstGeom>
          <a:solidFill>
            <a:srgbClr val="307789"/>
          </a:solidFill>
        </p:spPr>
      </p:sp>
      <p:sp>
        <p:nvSpPr>
          <p:cNvPr id="9" name="Text 6"/>
          <p:cNvSpPr/>
          <p:nvPr/>
        </p:nvSpPr>
        <p:spPr>
          <a:xfrm>
            <a:off x="9871710" y="8245435"/>
            <a:ext cx="399098" cy="1329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加速比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32209" y="8794313"/>
            <a:ext cx="13565981" cy="3993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从上图可以看出，三种不同类型的计算任务在 GPU 上都获得了显著的加速效果。其中矩阵乘法任务的加速比最高，达到了约 50 倍，这是因为矩阵运算高度并行化，非常适合 GPU 的架构。向量相加和图像处理也分别获得了约 15 倍和 8 倍的加速。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32209" y="9343311"/>
            <a:ext cx="13565981" cy="1996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这些结果清晰地展示了 CUDA 并行计算在不同应用场景中的强大性能优势，特别是在计算密集型任务上。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760720" cy="8229600"/>
          </a:xfrm>
          <a:prstGeom prst="rect">
            <a:avLst/>
          </a:prstGeom>
          <a:solidFill>
            <a:srgbClr val="DFDFE0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1969" y="792004"/>
            <a:ext cx="4659749" cy="582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课后思考与报告建议</a:t>
            </a:r>
            <a:endParaRPr lang="en-US" sz="3650" dirty="0"/>
          </a:p>
        </p:txBody>
      </p:sp>
      <p:sp>
        <p:nvSpPr>
          <p:cNvPr id="6" name="Shape 2"/>
          <p:cNvSpPr/>
          <p:nvPr/>
        </p:nvSpPr>
        <p:spPr>
          <a:xfrm>
            <a:off x="6231969" y="1654016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01859" y="1688961"/>
            <a:ext cx="279559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837640" y="1718072"/>
            <a:ext cx="2329815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效能分析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837640" y="2121098"/>
            <a:ext cx="7047190" cy="839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记录并分析各实验中 CPU 与 GPU 的平均执行时间或 FPS、加速比、GPU 使用率及温度变化。可以使用 jtop 或 tegrastats 工具监控这些指标，并尝试找出影响性能的关键因素。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231969" y="3332917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01859" y="3367861"/>
            <a:ext cx="279559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837640" y="3396972"/>
            <a:ext cx="2329815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精度影响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6837640" y="3799999"/>
            <a:ext cx="7047190" cy="5593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设计实验对比 FP32、FP16 和 INT8 量化后的计算精度与性能差异。分析在哪些应用场景下可以接受精度降低换取性能提升，以及精度损失对最终结果的实际影响。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231969" y="4732139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01859" y="4767084"/>
            <a:ext cx="279559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6837640" y="4796195"/>
            <a:ext cx="2329815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能源评估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6837640" y="5199221"/>
            <a:ext cx="7047190" cy="839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 jtop 工具比较不同计算负载下的功耗情况，特别关注 PVA、NVDEC 等专用硬件单元的能效。分析 GPU 加速是否总是能提供更好的能源效率，以及在哪些情况下应优先考虑能耗而非纯性能。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231969" y="6411039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01859" y="6445984"/>
            <a:ext cx="279559" cy="349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6837640" y="6475095"/>
            <a:ext cx="2329815" cy="2912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教学反思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6837640" y="6878122"/>
            <a:ext cx="7047190" cy="5593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记录学习过程中的难点、常见错误及解决方法。思考 CUDA 编程的学习曲线，以及如何更有效地掌握并行计算思维。分享实验中的发现和创新点，提出改进建议。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9860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总结与展望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5595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实验收获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64468"/>
            <a:ext cx="6279356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通过这三个循序渐进的实验，我们从低阶 CUDA C 编程到高阶 Python 框架(PyTorch/OpenCV)，全面体验了 GPU 并行计算的强大性能。这些实验不仅验证了 Jetson 平台上的 CUDA 支持，更直观展示了 GPU 加速在不同应用场景中的显著优势。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733687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从实验结果可以看出，GPU 并行计算在大规模数据处理、矩阵运算和图像处理等任务上能提供数倍至数十倍的性能提升，同时保持较高的能源效率。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285595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未来方向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64874" y="3364468"/>
            <a:ext cx="6279356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随着人工智能和计算机视觉技术的快速发展，GPU 并行计算的重要性将持续提升。学生可以在这些基础实验之上，进一步探索以下方向：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138374"/>
            <a:ext cx="6279356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深度学习模型在 Jetson 上的部署与优化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505444"/>
            <a:ext cx="6279356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TensorRT 推理加速与模型量化技术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4872514"/>
            <a:ext cx="6279356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多模态感知系统的实时处理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239583"/>
            <a:ext cx="6279356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边缘 AI 与物联网应用开发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715833"/>
            <a:ext cx="6279356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掌握 CUDA 并行计算技术，将为未来的 AI 和高性能计算领域研究打下坚实基础。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9964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实验概览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017032" y="2537698"/>
            <a:ext cx="22860" cy="4071937"/>
          </a:xfrm>
          <a:prstGeom prst="roundRect">
            <a:avLst>
              <a:gd name="adj" fmla="val 364651"/>
            </a:avLst>
          </a:prstGeom>
          <a:solidFill>
            <a:srgbClr val="BFD3D8"/>
          </a:solidFill>
        </p:spPr>
      </p:sp>
      <p:sp>
        <p:nvSpPr>
          <p:cNvPr id="5" name="Shape 2"/>
          <p:cNvSpPr/>
          <p:nvPr/>
        </p:nvSpPr>
        <p:spPr>
          <a:xfrm>
            <a:off x="1217414" y="2749510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</p:spPr>
      </p:sp>
      <p:sp>
        <p:nvSpPr>
          <p:cNvPr id="6" name="Shape 3"/>
          <p:cNvSpPr/>
          <p:nvPr/>
        </p:nvSpPr>
        <p:spPr>
          <a:xfrm>
            <a:off x="793790" y="253769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8204" y="2574905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09418" y="2605921"/>
            <a:ext cx="295929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1：CUDA C 向量相加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09418" y="3035141"/>
            <a:ext cx="6340793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验证 NVCC 编译器与 GPU 核心功能，学习 Grid/Block/Thread 基本概念，通过简单的向量加法展示 CUDA 编程模型。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17414" y="4239101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</p:spPr>
      </p:sp>
      <p:sp>
        <p:nvSpPr>
          <p:cNvPr id="11" name="Shape 8"/>
          <p:cNvSpPr/>
          <p:nvPr/>
        </p:nvSpPr>
        <p:spPr>
          <a:xfrm>
            <a:off x="793790" y="402728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8204" y="4064496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09418" y="4095512"/>
            <a:ext cx="4453057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2：PyTorch GPU vs. CPU 矩阵乘法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09418" y="4524732"/>
            <a:ext cx="6340793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使用 PyTorch 框架对比 GPU 与 CPU 在大型矩阵乘法上的性能差异，体验高级框架中的 CUDA 加速。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17414" y="5728692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FD3D8"/>
          </a:solidFill>
        </p:spPr>
      </p:sp>
      <p:sp>
        <p:nvSpPr>
          <p:cNvPr id="16" name="Shape 13"/>
          <p:cNvSpPr/>
          <p:nvPr/>
        </p:nvSpPr>
        <p:spPr>
          <a:xfrm>
            <a:off x="793790" y="551688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8204" y="5554087"/>
            <a:ext cx="297656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09418" y="5585103"/>
            <a:ext cx="467748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09418" y="6014323"/>
            <a:ext cx="6340793" cy="595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 OpenCV 的 CUDA 模块实现实时图像边缘检测，比较 GPU 与 CPU 在图像处理任务中的 FPS 差异。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757"/>
            <a:ext cx="8948380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1：CUDA C 向量相加 - 目标与准备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18849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实验目标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27365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通过实现基础的向量加法运算，验证 NVCC 编译器与 GPU 核心能否正确运行，同时帮助学生理解 CUDA 编程模型中的 Grid/Block/Thread 层次结构概念。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1869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前置准备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93790" y="4352092"/>
            <a:ext cx="6279356" cy="1488281"/>
          </a:xfrm>
          <a:prstGeom prst="roundRect">
            <a:avLst>
              <a:gd name="adj" fmla="val 5601"/>
            </a:avLst>
          </a:prstGeom>
          <a:solidFill>
            <a:srgbClr val="D9EDF2"/>
          </a:solidFill>
        </p:spPr>
      </p:sp>
      <p:sp>
        <p:nvSpPr>
          <p:cNvPr id="7" name="Shape 5"/>
          <p:cNvSpPr/>
          <p:nvPr/>
        </p:nvSpPr>
        <p:spPr>
          <a:xfrm>
            <a:off x="783908" y="4352092"/>
            <a:ext cx="6299121" cy="1488281"/>
          </a:xfrm>
          <a:prstGeom prst="roundRect">
            <a:avLst>
              <a:gd name="adj" fmla="val 2000"/>
            </a:avLst>
          </a:prstGeom>
          <a:solidFill>
            <a:srgbClr val="D9EDF2"/>
          </a:solidFill>
        </p:spPr>
      </p:sp>
      <p:sp>
        <p:nvSpPr>
          <p:cNvPr id="8" name="Text 6"/>
          <p:cNvSpPr/>
          <p:nvPr/>
        </p:nvSpPr>
        <p:spPr>
          <a:xfrm>
            <a:off x="982266" y="4500920"/>
            <a:ext cx="5902404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sudo apt updatesudo apt install -y build-essential# 确认 nvcc 已安装nvcc --version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243733"/>
            <a:ext cx="6279356" cy="358818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4874" y="6055162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CUDA 编程模型将并行计算任务组织为网格(Grid)、块(Block)和线程(Thread)的层次结构。每个线程执行相同的核函数，但处理不同的数据，实现数据并行。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535186"/>
            <a:ext cx="8267581" cy="6067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1：CUDA C 向量相加 - 代码实现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6526" y="1627227"/>
            <a:ext cx="2798564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核心代码：vector_add.cu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776526" y="2148840"/>
            <a:ext cx="6301859" cy="5242084"/>
          </a:xfrm>
          <a:prstGeom prst="roundRect">
            <a:avLst>
              <a:gd name="adj" fmla="val 1556"/>
            </a:avLst>
          </a:prstGeom>
          <a:solidFill>
            <a:srgbClr val="D9EDF2"/>
          </a:solidFill>
        </p:spPr>
      </p:sp>
      <p:sp>
        <p:nvSpPr>
          <p:cNvPr id="5" name="Shape 3"/>
          <p:cNvSpPr/>
          <p:nvPr/>
        </p:nvSpPr>
        <p:spPr>
          <a:xfrm>
            <a:off x="766882" y="2148840"/>
            <a:ext cx="6321147" cy="5242084"/>
          </a:xfrm>
          <a:prstGeom prst="roundRect">
            <a:avLst>
              <a:gd name="adj" fmla="val 556"/>
            </a:avLst>
          </a:prstGeom>
          <a:solidFill>
            <a:srgbClr val="D9EDF2"/>
          </a:solidFill>
        </p:spPr>
      </p:sp>
      <p:sp>
        <p:nvSpPr>
          <p:cNvPr id="6" name="Text 4"/>
          <p:cNvSpPr/>
          <p:nvPr/>
        </p:nvSpPr>
        <p:spPr>
          <a:xfrm>
            <a:off x="960953" y="2294453"/>
            <a:ext cx="5933003" cy="49508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#include #include __global__ void vecAdd(const float* A, const float* B, float* C, int N) {  int idx = blockDim.x * blockIdx.x + threadIdx.x;  if (idx &lt; N) C[idx] = A[idx] + B[idx];}int main() {  const int N = 1 &lt;&lt; 20; // 1M elements  const size_t bytes = N * sizeof(float);    float *h_A, *h_B, *h_C;  cudaHostAlloc(&amp;h_A, bytes, cudaHostAllocDefault);  cudaHostAlloc(&amp;h_B, bytes, cudaHostAllocDefault);  cudaHostAlloc(&amp;h_C, bytes, cudaHostAllocDefault);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559635" y="1651516"/>
            <a:ext cx="6301859" cy="5824538"/>
          </a:xfrm>
          <a:prstGeom prst="roundRect">
            <a:avLst>
              <a:gd name="adj" fmla="val 1400"/>
            </a:avLst>
          </a:prstGeom>
          <a:solidFill>
            <a:srgbClr val="D9EDF2"/>
          </a:solidFill>
        </p:spPr>
      </p:sp>
      <p:sp>
        <p:nvSpPr>
          <p:cNvPr id="8" name="Shape 6"/>
          <p:cNvSpPr/>
          <p:nvPr/>
        </p:nvSpPr>
        <p:spPr>
          <a:xfrm>
            <a:off x="7549991" y="1651516"/>
            <a:ext cx="6321147" cy="5824538"/>
          </a:xfrm>
          <a:prstGeom prst="roundRect">
            <a:avLst>
              <a:gd name="adj" fmla="val 500"/>
            </a:avLst>
          </a:prstGeom>
          <a:solidFill>
            <a:srgbClr val="D9EDF2"/>
          </a:solidFill>
        </p:spPr>
      </p:sp>
      <p:sp>
        <p:nvSpPr>
          <p:cNvPr id="9" name="Text 7"/>
          <p:cNvSpPr/>
          <p:nvPr/>
        </p:nvSpPr>
        <p:spPr>
          <a:xfrm>
            <a:off x="7744063" y="1797129"/>
            <a:ext cx="5933003" cy="5533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for (int i = 0; i &lt; N; ++i) { h_A[i] = 1.0f; h_B[i] = 2.0f; }    float *d_A, *d_B, *d_C;  cudaMalloc(&amp;d_A, bytes); cudaMalloc(&amp;d_B, bytes); cudaMalloc(&amp;d_C, bytes);  cudaMemcpy(d_A, h_A, bytes, cudaMemcpyHostToDevice);  cudaMemcpy(d_B, h_B, bytes, cudaMemcpyHostToDevice);    int threads = 256;  int blocks = (N + threads - 1) / threads;  vecAdd&lt;&lt;&gt;&gt;(d_A, d_B, d_C, N);    cudaMemcpy(h_C, d_C, bytes, cudaMemcpyDeviceToHost);  printf("Result[0] = %f (should be 3.0)\n", h_C[0]);    cudaFree(d_A); cudaFree(d_B); cudaFree(d_C);  cudaFreeHost(h_A); cudaFreeHost(h_B); cudaFreeHost(h_C);  return 0;}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515898"/>
            <a:ext cx="7643813" cy="11720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1：CUDA C 向量相加 - 执行与观察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50094" y="1969175"/>
            <a:ext cx="187523" cy="2214682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141" y="2156698"/>
            <a:ext cx="2344103" cy="293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编译与执行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1125141" y="2660571"/>
            <a:ext cx="7268766" cy="843677"/>
          </a:xfrm>
          <a:prstGeom prst="roundRect">
            <a:avLst>
              <a:gd name="adj" fmla="val 9336"/>
            </a:avLst>
          </a:prstGeom>
          <a:solidFill>
            <a:srgbClr val="D9EDF2"/>
          </a:solidFill>
        </p:spPr>
      </p:sp>
      <p:sp>
        <p:nvSpPr>
          <p:cNvPr id="7" name="Shape 4"/>
          <p:cNvSpPr/>
          <p:nvPr/>
        </p:nvSpPr>
        <p:spPr>
          <a:xfrm>
            <a:off x="1115854" y="2660571"/>
            <a:ext cx="7287339" cy="843677"/>
          </a:xfrm>
          <a:prstGeom prst="roundRect">
            <a:avLst>
              <a:gd name="adj" fmla="val 3334"/>
            </a:avLst>
          </a:prstGeom>
          <a:solidFill>
            <a:srgbClr val="D9EDF2"/>
          </a:solidFill>
        </p:spPr>
      </p:sp>
      <p:sp>
        <p:nvSpPr>
          <p:cNvPr id="8" name="Text 5"/>
          <p:cNvSpPr/>
          <p:nvPr/>
        </p:nvSpPr>
        <p:spPr>
          <a:xfrm>
            <a:off x="1303377" y="2801183"/>
            <a:ext cx="6912293" cy="5624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nvcc -o vector_add vector_add.cu./vector_add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125141" y="3715107"/>
            <a:ext cx="7268766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使用 NVIDIA CUDA 编译器(nvcc)将源代码编译为可执行文件，然后运行程序。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31319" y="4324469"/>
            <a:ext cx="187523" cy="1624251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06366" y="4511993"/>
            <a:ext cx="2344103" cy="293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结果观察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406366" y="4917519"/>
            <a:ext cx="6987540" cy="843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若输出 "Result[0] = 3.000000"，表示 GPU 核心已正确执行向量加法运算。可以通过 nvprof ./vector_add（CUDA 11 前）或 nsys profile（CUDA 11+）查看 kernel 执行时间。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312664" y="6089333"/>
            <a:ext cx="187523" cy="1624251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687711" y="6276856"/>
            <a:ext cx="2344103" cy="293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延伸实验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687711" y="6682383"/>
            <a:ext cx="6706195" cy="843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尝试改变 N、threads 及 blocks 的值，观察不同配置下的性能变化。可以进一步尝试加入流(stream)、统一内存(Unified Memory)或使用 C++17 thrust::transform 实现向量加法。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757"/>
            <a:ext cx="11440477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2：PyTorch GPU vs. CPU 矩阵乘 - 目标与准备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18849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实验目标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27365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验证 PyTorch 的 CUDA 支持状态(torch.cuda.is_available())，并通过大型矩阵乘法运算对比 CPU 与 GPU 的性能差异，体验高级深度学习框架中的 GPU 加速效果。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1869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前置准备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93790" y="4352092"/>
            <a:ext cx="6279356" cy="2083594"/>
          </a:xfrm>
          <a:prstGeom prst="roundRect">
            <a:avLst>
              <a:gd name="adj" fmla="val 4001"/>
            </a:avLst>
          </a:prstGeom>
          <a:solidFill>
            <a:srgbClr val="D9EDF2"/>
          </a:solidFill>
        </p:spPr>
      </p:sp>
      <p:sp>
        <p:nvSpPr>
          <p:cNvPr id="7" name="Shape 5"/>
          <p:cNvSpPr/>
          <p:nvPr/>
        </p:nvSpPr>
        <p:spPr>
          <a:xfrm>
            <a:off x="783908" y="4352092"/>
            <a:ext cx="6299121" cy="2083594"/>
          </a:xfrm>
          <a:prstGeom prst="roundRect">
            <a:avLst>
              <a:gd name="adj" fmla="val 1429"/>
            </a:avLst>
          </a:prstGeom>
          <a:solidFill>
            <a:srgbClr val="D9EDF2"/>
          </a:solidFill>
        </p:spPr>
      </p:sp>
      <p:sp>
        <p:nvSpPr>
          <p:cNvPr id="8" name="Text 6"/>
          <p:cNvSpPr/>
          <p:nvPr/>
        </p:nvSpPr>
        <p:spPr>
          <a:xfrm>
            <a:off x="982266" y="4500920"/>
            <a:ext cx="5902404" cy="1785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建议使用 NVIDIA 提供的 PyTorch wheelpip3 install --upgrade torch torchvision --extra-index-url https://download.pytorch.org/whl/cu118python3 -c "import torch, platform, os; print(torch.__version__, torch.version.cuda)"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243733"/>
            <a:ext cx="6279356" cy="358818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4874" y="6055162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PyTorch 是当前最流行的深度学习框架之一，它提供了无缝的 GPU 加速支持。通过简单的 .to(device) 方法，可以轻松将张量数据和模型从 CPU 迁移到 GPU，充分利用 CUDA 并行计算能力。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419219"/>
            <a:ext cx="8380809" cy="4750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2：PyTorch GPU vs. CPU 矩阵乘 - 代码实现</a:t>
            </a:r>
            <a:endParaRPr lang="en-US" sz="295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6435" y="1250315"/>
            <a:ext cx="7075170" cy="6546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5990"/>
            <a:ext cx="11440477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2：PyTorch GPU vs. CPU 矩阵乘 - 结果与延伸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72903"/>
            <a:ext cx="4182189" cy="2584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55989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性能对比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5485209"/>
            <a:ext cx="4182189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在 Jetson Orin Nano 上，GPU 版本的矩阵乘法通常比 CPU 版本快数十倍。这种加速效果在矩阵尺寸增大时更为明显，充分展示了 GPU 在大规模并行计算任务上的优势。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2272903"/>
            <a:ext cx="4182308" cy="25848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505610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精度与性能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5485328"/>
            <a:ext cx="4182308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学生可以尝试使用 torch.float16 或 bfloat16 数据类型，观察半精度计算对性能提升和计算精度的影响。Tensor Cores 专门优化了半精度矩阵运算，可进一步提升性能。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2272903"/>
            <a:ext cx="4182308" cy="25848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505610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延伸实验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5485328"/>
            <a:ext cx="4182308" cy="14882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测试不同矩阵尺寸，绘制 Size-Latency 曲线，找出 GPU 相对 CPU 开始显著优势的临界点。尝试使用自动混合精度(AMP)技术，结合 Tensor Cores 将 FP32 自动转换为 FP16 进行混合计算。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3929"/>
            <a:ext cx="12385596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 3：OpenCV CUDA vs. CPU 图像处理 - 目标与准备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7002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实验目标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578537"/>
            <a:ext cx="6279356" cy="892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确认 OpenCV 是否已编译 CUDA 模块支持，并通过 Sobel 边缘检测算法比较 GPU 与 CPU 在实时图像处理任务中的帧率(FPS)差异，体验 CUDA 在计算机视觉应用中的加速效果。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669863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前置准备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93790" y="4203263"/>
            <a:ext cx="6279356" cy="2678906"/>
          </a:xfrm>
          <a:prstGeom prst="roundRect">
            <a:avLst>
              <a:gd name="adj" fmla="val 3112"/>
            </a:avLst>
          </a:prstGeom>
          <a:solidFill>
            <a:srgbClr val="D9EDF2"/>
          </a:solidFill>
        </p:spPr>
      </p:sp>
      <p:sp>
        <p:nvSpPr>
          <p:cNvPr id="7" name="Shape 5"/>
          <p:cNvSpPr/>
          <p:nvPr/>
        </p:nvSpPr>
        <p:spPr>
          <a:xfrm>
            <a:off x="783908" y="4203263"/>
            <a:ext cx="6299121" cy="2678906"/>
          </a:xfrm>
          <a:prstGeom prst="roundRect">
            <a:avLst>
              <a:gd name="adj" fmla="val 1111"/>
            </a:avLst>
          </a:prstGeom>
          <a:solidFill>
            <a:srgbClr val="D9EDF2"/>
          </a:solidFill>
        </p:spPr>
      </p:sp>
      <p:sp>
        <p:nvSpPr>
          <p:cNvPr id="8" name="Text 6"/>
          <p:cNvSpPr/>
          <p:nvPr/>
        </p:nvSpPr>
        <p:spPr>
          <a:xfrm>
            <a:off x="982266" y="4352092"/>
            <a:ext cx="5902404" cy="2381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JetPack 5.x 内建 OpenCV + CUDA；若自行编译需开启 WITH_CUDA=ONpython3 - &lt;&lt;'PY</a:t>
            </a:r>
            <a:endParaRPr lang="en-US" sz="155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'import cv2print("CUDA support:", cv2.cuda.getCudaEnabledDeviceCount() &gt; 0)print(cv2.getBuildInformation().split("Parallel framework")[0])</a:t>
            </a:r>
            <a:endParaRPr lang="en-US" sz="1550" dirty="0">
              <a:solidFill>
                <a:srgbClr val="384653"/>
              </a:solidFill>
              <a:highlight>
                <a:srgbClr val="D9EDF2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highlight>
                  <a:srgbClr val="D9ED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PY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094905"/>
            <a:ext cx="6279356" cy="358818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4874" y="5906333"/>
            <a:ext cx="6279356" cy="1190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OpenCV 是最流行的计算机视觉库，其 CUDA 模块提供了许多图像处理算法的 GPU 加速版本。在 Jetson 平台上，JetPack SDK 已预装支持 CUDA 的 OpenCV 库，可直接通过 cv2.cuda 命名空间访问 GPU 加速功能。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5600</Words>
  <Application>WPS Presentation</Application>
  <PresentationFormat>On-screen Show (16:9)</PresentationFormat>
  <Paragraphs>214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Host Grotesk Medium</vt:lpstr>
      <vt:lpstr>Host Grotesk Medium</vt:lpstr>
      <vt:lpstr>Host Grotesk Medium</vt:lpstr>
      <vt:lpstr>Roboto</vt:lpstr>
      <vt:lpstr>Roboto</vt:lpstr>
      <vt:lpstr>Roboto</vt:lpstr>
      <vt:lpstr>Roboto Bold</vt:lpstr>
      <vt:lpstr>Segoe Print</vt:lpstr>
      <vt:lpstr>Roboto Bold</vt:lpstr>
      <vt:lpstr>Roboto Bold</vt:lpstr>
      <vt:lpstr>Consolas</vt:lpstr>
      <vt:lpstr>Consolas</vt:lpstr>
      <vt:lpstr>Consolas</vt:lpstr>
      <vt:lpstr>Calibri</vt:lpstr>
      <vt:lpstr>微软雅黑</vt:lpstr>
      <vt:lpstr>Arial Unicode MS</vt:lpstr>
      <vt:lpstr>PMingLiU</vt:lpstr>
      <vt:lpstr>MingLiU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jumbo</cp:lastModifiedBy>
  <cp:revision>2</cp:revision>
  <dcterms:created xsi:type="dcterms:W3CDTF">2025-06-20T11:02:00Z</dcterms:created>
  <dcterms:modified xsi:type="dcterms:W3CDTF">2025-06-20T11:17:17Z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E456D79C3CE24F2E93A8C0C06E3DE0F7_12</vt:lpwstr>
  </property>
  <property fmtid="{D5CDD505-2E9C-101B-9397-08002B2CF9AE}" pid="3" name="KSOProductBuildVer">
    <vt:lpwstr>3076-12.2.0.21546</vt:lpwstr>
  </property>
</Properties>
</file>